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B3197A-F4C9-4D6B-A926-EDD99852DA4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4CA355-C2AC-43E8-8D68-EED964A85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10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64C1-9E54-456F-8E4D-72678E9349C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D709-D8B7-4D4E-A710-65F462D66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3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64C1-9E54-456F-8E4D-72678E9349C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D709-D8B7-4D4E-A710-65F462D66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9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64C1-9E54-456F-8E4D-72678E9349C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D709-D8B7-4D4E-A710-65F462D66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7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64C1-9E54-456F-8E4D-72678E9349C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D709-D8B7-4D4E-A710-65F462D66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3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64C1-9E54-456F-8E4D-72678E9349C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D709-D8B7-4D4E-A710-65F462D66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64C1-9E54-456F-8E4D-72678E9349C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D709-D8B7-4D4E-A710-65F462D66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7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64C1-9E54-456F-8E4D-72678E9349C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D709-D8B7-4D4E-A710-65F462D66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6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64C1-9E54-456F-8E4D-72678E9349C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D709-D8B7-4D4E-A710-65F462D66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0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64C1-9E54-456F-8E4D-72678E9349C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D709-D8B7-4D4E-A710-65F462D66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2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64C1-9E54-456F-8E4D-72678E9349C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D709-D8B7-4D4E-A710-65F462D66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0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64C1-9E54-456F-8E4D-72678E9349C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D709-D8B7-4D4E-A710-65F462D66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C64C1-9E54-456F-8E4D-72678E9349C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6D709-D8B7-4D4E-A710-65F462D66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92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Regulations</a:t>
            </a:r>
            <a:endParaRPr lang="en-US" dirty="0"/>
          </a:p>
        </p:txBody>
      </p:sp>
      <p:pic>
        <p:nvPicPr>
          <p:cNvPr id="1026" name="Picture 2" descr="C:\Users\capozzidk\AppData\Local\Microsoft\Windows\Temporary Internet Files\Content.IE5\FA9NW7BO\MC9004374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61168"/>
            <a:ext cx="18097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apozzidk\AppData\Local\Microsoft\Windows\Temporary Internet Files\Content.IE5\KP9CTAMM\MC9004374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18288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057400"/>
            <a:ext cx="1600200" cy="14426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886200"/>
            <a:ext cx="1790700" cy="238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091412"/>
            <a:ext cx="3251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PHS and USDA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PHS Policy on Humane Care and Use of Laboratory Animals</a:t>
            </a:r>
          </a:p>
          <a:p>
            <a:r>
              <a:rPr lang="en-US" dirty="0" smtClean="0"/>
              <a:t>NIH - OLAW oversees animal welfare for vertebrates</a:t>
            </a:r>
          </a:p>
          <a:p>
            <a:r>
              <a:rPr lang="en-US" b="1" u="sng" dirty="0" smtClean="0"/>
              <a:t>Guide for The Care and Use of Lab. Animals</a:t>
            </a:r>
          </a:p>
          <a:p>
            <a:r>
              <a:rPr lang="en-US" dirty="0" smtClean="0"/>
              <a:t>OLAW Assurance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USDA – </a:t>
            </a:r>
            <a:r>
              <a:rPr lang="en-US" b="1" u="sng" dirty="0" smtClean="0"/>
              <a:t>Animal Welfare Act</a:t>
            </a:r>
          </a:p>
          <a:p>
            <a:r>
              <a:rPr lang="en-US" dirty="0" smtClean="0"/>
              <a:t>Regulates warm blooded animals</a:t>
            </a:r>
          </a:p>
          <a:p>
            <a:r>
              <a:rPr lang="en-US" dirty="0" smtClean="0"/>
              <a:t>Excludes mice, rats, or birds bred for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IACUC </a:t>
            </a:r>
            <a:br>
              <a:rPr lang="en-US" dirty="0" smtClean="0"/>
            </a:br>
            <a:r>
              <a:rPr lang="en-US" sz="3200" dirty="0" smtClean="0"/>
              <a:t>Institutional Animal Care and Use Committee</a:t>
            </a:r>
            <a:endParaRPr lang="en-US" dirty="0"/>
          </a:p>
        </p:txBody>
      </p:sp>
      <p:pic>
        <p:nvPicPr>
          <p:cNvPr id="1026" name="Picture 2" descr="C:\Users\capozzidk\AppData\Local\Microsoft\Windows\Temporary Internet Files\Content.IE5\FA9NW7BO\MC9002408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1822399" cy="162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48685" y="2438400"/>
            <a:ext cx="288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Self assessment and monitor</a:t>
            </a:r>
            <a:endParaRPr lang="en-US" dirty="0"/>
          </a:p>
        </p:txBody>
      </p:sp>
      <p:pic>
        <p:nvPicPr>
          <p:cNvPr id="1027" name="Picture 3" descr="C:\Users\capozzidk\AppData\Local\Microsoft\Windows\Temporary Internet Files\Content.IE5\KP9CTAMM\MC9001863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800600"/>
            <a:ext cx="1261872" cy="178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5029200"/>
            <a:ext cx="187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Volunteer service </a:t>
            </a:r>
          </a:p>
        </p:txBody>
      </p:sp>
    </p:spTree>
    <p:extLst>
      <p:ext uri="{BB962C8B-B14F-4D97-AF65-F5344CB8AC3E}">
        <p14:creationId xmlns:p14="http://schemas.microsoft.com/office/powerpoint/2010/main" val="7328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IACUC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752600"/>
            <a:ext cx="515788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Scientist, non-scientists, veterinarian, public member</a:t>
            </a:r>
          </a:p>
          <a:p>
            <a:endParaRPr lang="en-US" dirty="0"/>
          </a:p>
          <a:p>
            <a:r>
              <a:rPr lang="en-US" dirty="0" smtClean="0"/>
              <a:t>Oversee and evaluate the entire Program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Protocol review and significant changes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Inspection of facilities and animal use areas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Review the Program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Ongoing assessment of animal care &amp; use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Meeting attendance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Review concerns</a:t>
            </a:r>
          </a:p>
          <a:p>
            <a:endParaRPr lang="en-US" dirty="0"/>
          </a:p>
          <a:p>
            <a:r>
              <a:rPr lang="en-US" dirty="0" smtClean="0"/>
              <a:t>IO has ultimate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72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517680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Must have IACUC approval to conduct activities.</a:t>
            </a:r>
          </a:p>
          <a:p>
            <a:endParaRPr lang="en-US" b="1" dirty="0" smtClean="0"/>
          </a:p>
          <a:p>
            <a:r>
              <a:rPr lang="en-US" dirty="0" smtClean="0"/>
              <a:t>Rational &amp; Purpose of the proposed use of animals</a:t>
            </a:r>
          </a:p>
          <a:p>
            <a:endParaRPr lang="en-US" dirty="0" smtClean="0"/>
          </a:p>
          <a:p>
            <a:r>
              <a:rPr lang="en-US" dirty="0" smtClean="0"/>
              <a:t>Description of the procedures</a:t>
            </a:r>
          </a:p>
          <a:p>
            <a:endParaRPr lang="en-US" dirty="0" smtClean="0"/>
          </a:p>
          <a:p>
            <a:r>
              <a:rPr lang="en-US" dirty="0" smtClean="0"/>
              <a:t>Justification of species and numbers – power analysis</a:t>
            </a:r>
          </a:p>
          <a:p>
            <a:endParaRPr lang="en-US" dirty="0" smtClean="0"/>
          </a:p>
          <a:p>
            <a:r>
              <a:rPr lang="en-US" dirty="0" smtClean="0"/>
              <a:t>Less invasive procedure</a:t>
            </a:r>
          </a:p>
          <a:p>
            <a:endParaRPr lang="en-US" dirty="0" smtClean="0"/>
          </a:p>
          <a:p>
            <a:r>
              <a:rPr lang="en-US" dirty="0" smtClean="0"/>
              <a:t>Unnecessary duplication of experiments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0010" y="1957057"/>
            <a:ext cx="477297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Nonstandard housing &amp; husbandry </a:t>
            </a:r>
            <a:r>
              <a:rPr lang="en-US" dirty="0" smtClean="0"/>
              <a:t>requirements</a:t>
            </a:r>
          </a:p>
          <a:p>
            <a:endParaRPr lang="en-US" dirty="0"/>
          </a:p>
          <a:p>
            <a:r>
              <a:rPr lang="en-US" dirty="0"/>
              <a:t>Impact of proposed procedures on well </a:t>
            </a:r>
            <a:r>
              <a:rPr lang="en-US" dirty="0" smtClean="0"/>
              <a:t>being</a:t>
            </a:r>
          </a:p>
          <a:p>
            <a:endParaRPr lang="en-US" dirty="0"/>
          </a:p>
          <a:p>
            <a:r>
              <a:rPr lang="en-US" dirty="0" smtClean="0"/>
              <a:t>Sedation</a:t>
            </a:r>
            <a:r>
              <a:rPr lang="en-US" dirty="0"/>
              <a:t>, analgesia, </a:t>
            </a:r>
            <a:r>
              <a:rPr lang="en-US" dirty="0" smtClean="0"/>
              <a:t>anesthesia</a:t>
            </a:r>
          </a:p>
          <a:p>
            <a:endParaRPr lang="en-US" dirty="0"/>
          </a:p>
          <a:p>
            <a:r>
              <a:rPr lang="en-US" dirty="0"/>
              <a:t>Surgical procedures &amp; multiple </a:t>
            </a:r>
            <a:r>
              <a:rPr lang="en-US" dirty="0" smtClean="0"/>
              <a:t>procedures</a:t>
            </a:r>
          </a:p>
          <a:p>
            <a:endParaRPr lang="en-US" dirty="0"/>
          </a:p>
          <a:p>
            <a:r>
              <a:rPr lang="en-US" dirty="0"/>
              <a:t>Post procedural care &amp; </a:t>
            </a:r>
            <a:r>
              <a:rPr lang="en-US" dirty="0" smtClean="0"/>
              <a:t>observation</a:t>
            </a:r>
          </a:p>
          <a:p>
            <a:endParaRPr lang="en-US" dirty="0"/>
          </a:p>
          <a:p>
            <a:r>
              <a:rPr lang="en-US" dirty="0"/>
              <a:t>Rationale for selected </a:t>
            </a:r>
            <a:r>
              <a:rPr lang="en-US" dirty="0" smtClean="0"/>
              <a:t>endpoints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286000"/>
            <a:ext cx="56495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Criteria &amp; process for intervention, removal, or euthanasia</a:t>
            </a:r>
          </a:p>
          <a:p>
            <a:endParaRPr lang="en-US" dirty="0"/>
          </a:p>
          <a:p>
            <a:r>
              <a:rPr lang="en-US" dirty="0"/>
              <a:t>Method of </a:t>
            </a:r>
            <a:r>
              <a:rPr lang="en-US" dirty="0" smtClean="0"/>
              <a:t>euthanasia</a:t>
            </a:r>
          </a:p>
          <a:p>
            <a:endParaRPr lang="en-US" dirty="0"/>
          </a:p>
          <a:p>
            <a:r>
              <a:rPr lang="en-US" dirty="0" smtClean="0"/>
              <a:t>Personnel </a:t>
            </a:r>
            <a:r>
              <a:rPr lang="en-US" dirty="0"/>
              <a:t>training and </a:t>
            </a:r>
            <a:r>
              <a:rPr lang="en-US" dirty="0" smtClean="0"/>
              <a:t>experience</a:t>
            </a:r>
          </a:p>
          <a:p>
            <a:endParaRPr lang="en-US" dirty="0"/>
          </a:p>
          <a:p>
            <a:r>
              <a:rPr lang="en-US" dirty="0"/>
              <a:t>Hazardous materials &amp; safe working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23649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200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Regulations</vt:lpstr>
      <vt:lpstr>PHS and USDA</vt:lpstr>
      <vt:lpstr>IACUC  Institutional Animal Care and Use Committee</vt:lpstr>
      <vt:lpstr>IACUC</vt:lpstr>
      <vt:lpstr>Protocol</vt:lpstr>
      <vt:lpstr>Protocol</vt:lpstr>
      <vt:lpstr>Protocol</vt:lpstr>
    </vt:vector>
  </TitlesOfParts>
  <Company>UPMC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IACUC Office</dc:title>
  <dc:creator>capozzidk</dc:creator>
  <cp:lastModifiedBy>Petsch, Shannon</cp:lastModifiedBy>
  <cp:revision>21</cp:revision>
  <cp:lastPrinted>2014-04-02T18:47:35Z</cp:lastPrinted>
  <dcterms:created xsi:type="dcterms:W3CDTF">2014-03-31T14:56:43Z</dcterms:created>
  <dcterms:modified xsi:type="dcterms:W3CDTF">2014-04-07T13:04:17Z</dcterms:modified>
</cp:coreProperties>
</file>